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D3D7"/>
    <a:srgbClr val="000000"/>
    <a:srgbClr val="D9D9D9"/>
    <a:srgbClr val="BFBFBF"/>
    <a:srgbClr val="B2B2B2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1" autoAdjust="0"/>
  </p:normalViewPr>
  <p:slideViewPr>
    <p:cSldViewPr>
      <p:cViewPr varScale="1">
        <p:scale>
          <a:sx n="69" d="100"/>
          <a:sy n="69" d="100"/>
        </p:scale>
        <p:origin x="1692" y="8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1F9B0-2DCD-4329-AF86-9F817EA0C1A8}" type="datetimeFigureOut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3C2C54-6044-44D7-8BEB-78CB8E2D2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4384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153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307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46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861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576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292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077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7231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95A17-CA15-411B-8064-C3A0D275CD7F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3B42F1-E43D-4728-8048-A504DE45BBC5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422A7-A841-4F47-AD98-77209A014DE8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微軟正黑體" pitchFamily="34" charset="-120"/>
                <a:cs typeface="Times New Roman" pitchFamily="18" charset="0"/>
              </a:defRPr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微軟正黑體" pitchFamily="34" charset="-120"/>
                <a:cs typeface="Times New Roman" pitchFamily="18" charset="0"/>
              </a:defRPr>
            </a:lvl1pPr>
            <a:lvl2pPr>
              <a:defRPr>
                <a:latin typeface="Times New Roman" pitchFamily="18" charset="0"/>
                <a:ea typeface="微軟正黑體" pitchFamily="34" charset="-120"/>
                <a:cs typeface="Times New Roman" pitchFamily="18" charset="0"/>
              </a:defRPr>
            </a:lvl2pPr>
            <a:lvl3pPr>
              <a:defRPr>
                <a:latin typeface="Times New Roman" pitchFamily="18" charset="0"/>
                <a:ea typeface="微軟正黑體" pitchFamily="34" charset="-120"/>
                <a:cs typeface="Times New Roman" pitchFamily="18" charset="0"/>
              </a:defRPr>
            </a:lvl3pPr>
            <a:lvl4pPr>
              <a:defRPr>
                <a:latin typeface="Times New Roman" pitchFamily="18" charset="0"/>
                <a:ea typeface="微軟正黑體" pitchFamily="34" charset="-120"/>
                <a:cs typeface="Times New Roman" pitchFamily="18" charset="0"/>
              </a:defRPr>
            </a:lvl4pPr>
            <a:lvl5pPr>
              <a:defRPr>
                <a:latin typeface="Times New Roman" pitchFamily="18" charset="0"/>
                <a:ea typeface="微軟正黑體" pitchFamily="34" charset="-120"/>
                <a:cs typeface="Times New Roman" pitchFamily="18" charset="0"/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微軟正黑體" pitchFamily="34" charset="-120"/>
                <a:cs typeface="Times New Roman" pitchFamily="18" charset="0"/>
              </a:defRPr>
            </a:lvl1pPr>
          </a:lstStyle>
          <a:p>
            <a:fld id="{7D8F2E5D-A71D-4143-8B91-6F2C6D1C938B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微軟正黑體" pitchFamily="34" charset="-120"/>
                <a:cs typeface="Times New Roman" pitchFamily="18" charset="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itchFamily="18" charset="0"/>
                <a:ea typeface="微軟正黑體" pitchFamily="34" charset="-120"/>
                <a:cs typeface="Times New Roman" pitchFamily="18" charset="0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6259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3130">
                <a:solidFill>
                  <a:schemeClr val="tx1">
                    <a:tint val="75000"/>
                  </a:schemeClr>
                </a:solidFill>
              </a:defRPr>
            </a:lvl1pPr>
            <a:lvl2pPr marL="715390" indent="0">
              <a:buNone/>
              <a:defRPr sz="2817">
                <a:solidFill>
                  <a:schemeClr val="tx1">
                    <a:tint val="75000"/>
                  </a:schemeClr>
                </a:solidFill>
              </a:defRPr>
            </a:lvl2pPr>
            <a:lvl3pPr marL="1430779" indent="0">
              <a:buNone/>
              <a:defRPr sz="2503">
                <a:solidFill>
                  <a:schemeClr val="tx1">
                    <a:tint val="75000"/>
                  </a:schemeClr>
                </a:solidFill>
              </a:defRPr>
            </a:lvl3pPr>
            <a:lvl4pPr marL="2146168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4pPr>
            <a:lvl5pPr marL="2861557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5pPr>
            <a:lvl6pPr marL="3576947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6pPr>
            <a:lvl7pPr marL="4292336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7pPr>
            <a:lvl8pPr marL="5007725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8pPr>
            <a:lvl9pPr marL="5723114" indent="0">
              <a:buNone/>
              <a:defRPr sz="21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D344-282B-45D9-BA94-D567B001157A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4381"/>
            </a:lvl1pPr>
            <a:lvl2pPr>
              <a:defRPr sz="3755"/>
            </a:lvl2pPr>
            <a:lvl3pPr>
              <a:defRPr sz="3130"/>
            </a:lvl3pPr>
            <a:lvl4pPr>
              <a:defRPr sz="2817"/>
            </a:lvl4pPr>
            <a:lvl5pPr>
              <a:defRPr sz="2817"/>
            </a:lvl5pPr>
            <a:lvl6pPr>
              <a:defRPr sz="2817"/>
            </a:lvl6pPr>
            <a:lvl7pPr>
              <a:defRPr sz="2817"/>
            </a:lvl7pPr>
            <a:lvl8pPr>
              <a:defRPr sz="2817"/>
            </a:lvl8pPr>
            <a:lvl9pPr>
              <a:defRPr sz="281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4381"/>
            </a:lvl1pPr>
            <a:lvl2pPr>
              <a:defRPr sz="3755"/>
            </a:lvl2pPr>
            <a:lvl3pPr>
              <a:defRPr sz="3130"/>
            </a:lvl3pPr>
            <a:lvl4pPr>
              <a:defRPr sz="2817"/>
            </a:lvl4pPr>
            <a:lvl5pPr>
              <a:defRPr sz="2817"/>
            </a:lvl5pPr>
            <a:lvl6pPr>
              <a:defRPr sz="2817"/>
            </a:lvl6pPr>
            <a:lvl7pPr>
              <a:defRPr sz="2817"/>
            </a:lvl7pPr>
            <a:lvl8pPr>
              <a:defRPr sz="2817"/>
            </a:lvl8pPr>
            <a:lvl9pPr>
              <a:defRPr sz="2817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73699-22D3-4E94-97D2-F6A88F7BB163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390" indent="0">
              <a:buNone/>
              <a:defRPr sz="3130" b="1"/>
            </a:lvl2pPr>
            <a:lvl3pPr marL="1430779" indent="0">
              <a:buNone/>
              <a:defRPr sz="2817" b="1"/>
            </a:lvl3pPr>
            <a:lvl4pPr marL="2146168" indent="0">
              <a:buNone/>
              <a:defRPr sz="2503" b="1"/>
            </a:lvl4pPr>
            <a:lvl5pPr marL="2861557" indent="0">
              <a:buNone/>
              <a:defRPr sz="2503" b="1"/>
            </a:lvl5pPr>
            <a:lvl6pPr marL="3576947" indent="0">
              <a:buNone/>
              <a:defRPr sz="2503" b="1"/>
            </a:lvl6pPr>
            <a:lvl7pPr marL="4292336" indent="0">
              <a:buNone/>
              <a:defRPr sz="2503" b="1"/>
            </a:lvl7pPr>
            <a:lvl8pPr marL="5007725" indent="0">
              <a:buNone/>
              <a:defRPr sz="2503" b="1"/>
            </a:lvl8pPr>
            <a:lvl9pPr marL="5723114" indent="0">
              <a:buNone/>
              <a:defRPr sz="2503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3755"/>
            </a:lvl1pPr>
            <a:lvl2pPr>
              <a:defRPr sz="3130"/>
            </a:lvl2pPr>
            <a:lvl3pPr>
              <a:defRPr sz="2817"/>
            </a:lvl3pPr>
            <a:lvl4pPr>
              <a:defRPr sz="2503"/>
            </a:lvl4pPr>
            <a:lvl5pPr>
              <a:defRPr sz="2503"/>
            </a:lvl5pPr>
            <a:lvl6pPr>
              <a:defRPr sz="2503"/>
            </a:lvl6pPr>
            <a:lvl7pPr>
              <a:defRPr sz="2503"/>
            </a:lvl7pPr>
            <a:lvl8pPr>
              <a:defRPr sz="2503"/>
            </a:lvl8pPr>
            <a:lvl9pPr>
              <a:defRPr sz="250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2" cy="924101"/>
          </a:xfrm>
        </p:spPr>
        <p:txBody>
          <a:bodyPr anchor="b"/>
          <a:lstStyle>
            <a:lvl1pPr marL="0" indent="0">
              <a:buNone/>
              <a:defRPr sz="3755" b="1"/>
            </a:lvl1pPr>
            <a:lvl2pPr marL="715390" indent="0">
              <a:buNone/>
              <a:defRPr sz="3130" b="1"/>
            </a:lvl2pPr>
            <a:lvl3pPr marL="1430779" indent="0">
              <a:buNone/>
              <a:defRPr sz="2817" b="1"/>
            </a:lvl3pPr>
            <a:lvl4pPr marL="2146168" indent="0">
              <a:buNone/>
              <a:defRPr sz="2503" b="1"/>
            </a:lvl4pPr>
            <a:lvl5pPr marL="2861557" indent="0">
              <a:buNone/>
              <a:defRPr sz="2503" b="1"/>
            </a:lvl5pPr>
            <a:lvl6pPr marL="3576947" indent="0">
              <a:buNone/>
              <a:defRPr sz="2503" b="1"/>
            </a:lvl6pPr>
            <a:lvl7pPr marL="4292336" indent="0">
              <a:buNone/>
              <a:defRPr sz="2503" b="1"/>
            </a:lvl7pPr>
            <a:lvl8pPr marL="5007725" indent="0">
              <a:buNone/>
              <a:defRPr sz="2503" b="1"/>
            </a:lvl8pPr>
            <a:lvl9pPr marL="5723114" indent="0">
              <a:buNone/>
              <a:defRPr sz="2503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2" cy="5707416"/>
          </a:xfrm>
        </p:spPr>
        <p:txBody>
          <a:bodyPr/>
          <a:lstStyle>
            <a:lvl1pPr>
              <a:defRPr sz="3755"/>
            </a:lvl1pPr>
            <a:lvl2pPr>
              <a:defRPr sz="3130"/>
            </a:lvl2pPr>
            <a:lvl3pPr>
              <a:defRPr sz="2817"/>
            </a:lvl3pPr>
            <a:lvl4pPr>
              <a:defRPr sz="2503"/>
            </a:lvl4pPr>
            <a:lvl5pPr>
              <a:defRPr sz="2503"/>
            </a:lvl5pPr>
            <a:lvl6pPr>
              <a:defRPr sz="2503"/>
            </a:lvl6pPr>
            <a:lvl7pPr>
              <a:defRPr sz="2503"/>
            </a:lvl7pPr>
            <a:lvl8pPr>
              <a:defRPr sz="2503"/>
            </a:lvl8pPr>
            <a:lvl9pPr>
              <a:defRPr sz="2503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C366D-3408-4001-9430-A0DC3B962901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A49E2-1336-46B3-B968-3FBAB4015A6F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F7BED-6C00-4AAF-8AF1-E27D8F7E3316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313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2" cy="8454497"/>
          </a:xfrm>
        </p:spPr>
        <p:txBody>
          <a:bodyPr/>
          <a:lstStyle>
            <a:lvl1pPr>
              <a:defRPr sz="5008"/>
            </a:lvl1pPr>
            <a:lvl2pPr>
              <a:defRPr sz="4381"/>
            </a:lvl2pPr>
            <a:lvl3pPr>
              <a:defRPr sz="3755"/>
            </a:lvl3pPr>
            <a:lvl4pPr>
              <a:defRPr sz="3130"/>
            </a:lvl4pPr>
            <a:lvl5pPr>
              <a:defRPr sz="3130"/>
            </a:lvl5pPr>
            <a:lvl6pPr>
              <a:defRPr sz="3130"/>
            </a:lvl6pPr>
            <a:lvl7pPr>
              <a:defRPr sz="3130"/>
            </a:lvl7pPr>
            <a:lvl8pPr>
              <a:defRPr sz="3130"/>
            </a:lvl8pPr>
            <a:lvl9pPr>
              <a:defRPr sz="313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0" y="2072924"/>
            <a:ext cx="2256235" cy="6775980"/>
          </a:xfrm>
        </p:spPr>
        <p:txBody>
          <a:bodyPr/>
          <a:lstStyle>
            <a:lvl1pPr marL="0" indent="0">
              <a:buNone/>
              <a:defRPr sz="2191"/>
            </a:lvl1pPr>
            <a:lvl2pPr marL="715390" indent="0">
              <a:buNone/>
              <a:defRPr sz="1878"/>
            </a:lvl2pPr>
            <a:lvl3pPr marL="1430779" indent="0">
              <a:buNone/>
              <a:defRPr sz="1564"/>
            </a:lvl3pPr>
            <a:lvl4pPr marL="2146168" indent="0">
              <a:buNone/>
              <a:defRPr sz="1408"/>
            </a:lvl4pPr>
            <a:lvl5pPr marL="2861557" indent="0">
              <a:buNone/>
              <a:defRPr sz="1408"/>
            </a:lvl5pPr>
            <a:lvl6pPr marL="3576947" indent="0">
              <a:buNone/>
              <a:defRPr sz="1408"/>
            </a:lvl6pPr>
            <a:lvl7pPr marL="4292336" indent="0">
              <a:buNone/>
              <a:defRPr sz="1408"/>
            </a:lvl7pPr>
            <a:lvl8pPr marL="5007725" indent="0">
              <a:buNone/>
              <a:defRPr sz="1408"/>
            </a:lvl8pPr>
            <a:lvl9pPr marL="5723114" indent="0">
              <a:buNone/>
              <a:defRPr sz="140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1679-2876-4CFD-81B4-FCC4A1C27CC4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313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5008"/>
            </a:lvl1pPr>
            <a:lvl2pPr marL="715390" indent="0">
              <a:buNone/>
              <a:defRPr sz="4381"/>
            </a:lvl2pPr>
            <a:lvl3pPr marL="1430779" indent="0">
              <a:buNone/>
              <a:defRPr sz="3755"/>
            </a:lvl3pPr>
            <a:lvl4pPr marL="2146168" indent="0">
              <a:buNone/>
              <a:defRPr sz="3130"/>
            </a:lvl4pPr>
            <a:lvl5pPr marL="2861557" indent="0">
              <a:buNone/>
              <a:defRPr sz="3130"/>
            </a:lvl5pPr>
            <a:lvl6pPr marL="3576947" indent="0">
              <a:buNone/>
              <a:defRPr sz="3130"/>
            </a:lvl6pPr>
            <a:lvl7pPr marL="4292336" indent="0">
              <a:buNone/>
              <a:defRPr sz="3130"/>
            </a:lvl7pPr>
            <a:lvl8pPr marL="5007725" indent="0">
              <a:buNone/>
              <a:defRPr sz="3130"/>
            </a:lvl8pPr>
            <a:lvl9pPr marL="5723114" indent="0">
              <a:buNone/>
              <a:defRPr sz="313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2191"/>
            </a:lvl1pPr>
            <a:lvl2pPr marL="715390" indent="0">
              <a:buNone/>
              <a:defRPr sz="1878"/>
            </a:lvl2pPr>
            <a:lvl3pPr marL="1430779" indent="0">
              <a:buNone/>
              <a:defRPr sz="1564"/>
            </a:lvl3pPr>
            <a:lvl4pPr marL="2146168" indent="0">
              <a:buNone/>
              <a:defRPr sz="1408"/>
            </a:lvl4pPr>
            <a:lvl5pPr marL="2861557" indent="0">
              <a:buNone/>
              <a:defRPr sz="1408"/>
            </a:lvl5pPr>
            <a:lvl6pPr marL="3576947" indent="0">
              <a:buNone/>
              <a:defRPr sz="1408"/>
            </a:lvl6pPr>
            <a:lvl7pPr marL="4292336" indent="0">
              <a:buNone/>
              <a:defRPr sz="1408"/>
            </a:lvl7pPr>
            <a:lvl8pPr marL="5007725" indent="0">
              <a:buNone/>
              <a:defRPr sz="1408"/>
            </a:lvl8pPr>
            <a:lvl9pPr marL="5723114" indent="0">
              <a:buNone/>
              <a:defRPr sz="1408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11A7E-7EC5-4263-AF42-03147D395798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dirty="0" smtClean="0"/>
              <a:t>按一下以編輯母片文字樣式</a:t>
            </a:r>
          </a:p>
          <a:p>
            <a:pPr lvl="1"/>
            <a:r>
              <a:rPr lang="zh-TW" altLang="en-US" dirty="0" smtClean="0"/>
              <a:t>第二層</a:t>
            </a:r>
          </a:p>
          <a:p>
            <a:pPr lvl="2"/>
            <a:r>
              <a:rPr lang="zh-TW" altLang="en-US" dirty="0" smtClean="0"/>
              <a:t>第三層</a:t>
            </a:r>
          </a:p>
          <a:p>
            <a:pPr lvl="3"/>
            <a:r>
              <a:rPr lang="zh-TW" altLang="en-US" dirty="0" smtClean="0"/>
              <a:t>第四層</a:t>
            </a:r>
          </a:p>
          <a:p>
            <a:pPr lvl="4"/>
            <a:r>
              <a:rPr lang="zh-TW" altLang="en-US" dirty="0" smtClean="0"/>
              <a:t>第五層</a:t>
            </a:r>
            <a:endParaRPr lang="zh-TW" alt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8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微軟正黑體" pitchFamily="34" charset="-120"/>
                <a:cs typeface="Arial" pitchFamily="34" charset="0"/>
              </a:defRPr>
            </a:lvl1pPr>
          </a:lstStyle>
          <a:p>
            <a:fld id="{3D517E54-FF81-495E-AD03-AC941E3976A2}" type="datetime1">
              <a:rPr lang="zh-TW" altLang="en-US" smtClean="0"/>
              <a:pPr/>
              <a:t>2023/4/11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8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微軟正黑體" pitchFamily="34" charset="-120"/>
                <a:cs typeface="Arial" pitchFamily="34" charset="0"/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8">
                <a:solidFill>
                  <a:schemeClr val="tx1">
                    <a:tint val="75000"/>
                  </a:schemeClr>
                </a:solidFill>
                <a:latin typeface="Arial" pitchFamily="34" charset="0"/>
                <a:ea typeface="微軟正黑體" pitchFamily="34" charset="-120"/>
                <a:cs typeface="Arial" pitchFamily="34" charset="0"/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430779" rtl="0" eaLnBrk="1" latinLnBrk="0" hangingPunct="1">
        <a:spcBef>
          <a:spcPct val="0"/>
        </a:spcBef>
        <a:buNone/>
        <a:defRPr sz="6885" kern="12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1pPr>
    </p:titleStyle>
    <p:bodyStyle>
      <a:lvl1pPr marL="536543" indent="-536543" algn="l" defTabSz="1430779" rtl="0" eaLnBrk="1" latinLnBrk="0" hangingPunct="1">
        <a:spcBef>
          <a:spcPct val="20000"/>
        </a:spcBef>
        <a:buFont typeface="Arial" pitchFamily="34" charset="0"/>
        <a:buChar char="•"/>
        <a:defRPr sz="5008" kern="12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1pPr>
      <a:lvl2pPr marL="1162508" indent="-447118" algn="l" defTabSz="1430779" rtl="0" eaLnBrk="1" latinLnBrk="0" hangingPunct="1">
        <a:spcBef>
          <a:spcPct val="20000"/>
        </a:spcBef>
        <a:buFont typeface="Arial" pitchFamily="34" charset="0"/>
        <a:buChar char="–"/>
        <a:defRPr sz="4381" kern="12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2pPr>
      <a:lvl3pPr marL="1788473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sz="3755" kern="12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3pPr>
      <a:lvl4pPr marL="2503863" indent="-357694" algn="l" defTabSz="1430779" rtl="0" eaLnBrk="1" latinLnBrk="0" hangingPunct="1">
        <a:spcBef>
          <a:spcPct val="20000"/>
        </a:spcBef>
        <a:buFont typeface="Arial" pitchFamily="34" charset="0"/>
        <a:buChar char="–"/>
        <a:defRPr sz="3130" kern="12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4pPr>
      <a:lvl5pPr marL="3219251" indent="-357694" algn="l" defTabSz="1430779" rtl="0" eaLnBrk="1" latinLnBrk="0" hangingPunct="1">
        <a:spcBef>
          <a:spcPct val="20000"/>
        </a:spcBef>
        <a:buFont typeface="Arial" pitchFamily="34" charset="0"/>
        <a:buChar char="»"/>
        <a:defRPr sz="3130" kern="1200">
          <a:solidFill>
            <a:schemeClr val="tx1"/>
          </a:solidFill>
          <a:latin typeface="Arial" pitchFamily="34" charset="0"/>
          <a:ea typeface="微軟正黑體" pitchFamily="34" charset="-120"/>
          <a:cs typeface="Arial" pitchFamily="34" charset="0"/>
        </a:defRPr>
      </a:lvl5pPr>
      <a:lvl6pPr marL="3934641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6pPr>
      <a:lvl7pPr marL="4650031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7pPr>
      <a:lvl8pPr marL="5365420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8pPr>
      <a:lvl9pPr marL="6080808" indent="-357694" algn="l" defTabSz="1430779" rtl="0" eaLnBrk="1" latinLnBrk="0" hangingPunct="1">
        <a:spcBef>
          <a:spcPct val="20000"/>
        </a:spcBef>
        <a:buFont typeface="Arial" pitchFamily="34" charset="0"/>
        <a:buChar char="•"/>
        <a:defRPr sz="31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1pPr>
      <a:lvl2pPr marL="715390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2pPr>
      <a:lvl3pPr marL="1430779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3pPr>
      <a:lvl4pPr marL="2146168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4pPr>
      <a:lvl5pPr marL="2861557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5pPr>
      <a:lvl6pPr marL="3576947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6pPr>
      <a:lvl7pPr marL="4292336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7pPr>
      <a:lvl8pPr marL="5007725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8pPr>
      <a:lvl9pPr marL="5723114" algn="l" defTabSz="1430779" rtl="0" eaLnBrk="1" latinLnBrk="0" hangingPunct="1">
        <a:defRPr sz="2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4"/>
            <a:ext cx="6858000" cy="9900416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>
          <a:xfrm>
            <a:off x="404664" y="1064568"/>
            <a:ext cx="3670474" cy="287105"/>
          </a:xfrm>
        </p:spPr>
        <p:txBody>
          <a:bodyPr>
            <a:noAutofit/>
          </a:bodyPr>
          <a:lstStyle/>
          <a:p>
            <a:r>
              <a:rPr lang="zh-TW" altLang="zh-TW" sz="2400" b="1" dirty="0">
                <a:solidFill>
                  <a:schemeClr val="accent2">
                    <a:lumMod val="75000"/>
                  </a:schemeClr>
                </a:solidFill>
              </a:rPr>
              <a:t>遠離飽和油，血管保</a:t>
            </a:r>
            <a:r>
              <a:rPr lang="zh-TW" altLang="zh-TW" sz="2400" b="1" dirty="0" smtClean="0">
                <a:solidFill>
                  <a:schemeClr val="accent2">
                    <a:lumMod val="75000"/>
                  </a:schemeClr>
                </a:solidFill>
              </a:rPr>
              <a:t>暢通</a:t>
            </a:r>
            <a:endParaRPr lang="zh-TW" altLang="en-US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76672" y="1424608"/>
            <a:ext cx="5904656" cy="7424296"/>
          </a:xfrm>
        </p:spPr>
        <p:txBody>
          <a:bodyPr>
            <a:normAutofit fontScale="92500"/>
          </a:bodyPr>
          <a:lstStyle/>
          <a:p>
            <a:pPr marL="0" indent="360363">
              <a:lnSpc>
                <a:spcPct val="150000"/>
              </a:lnSpc>
              <a:buNone/>
            </a:pPr>
            <a:r>
              <a:rPr lang="zh-TW" altLang="zh-TW" sz="1500" b="1" dirty="0"/>
              <a:t>每到過年，王阿姨總是能夠一展廚藝準備滿滿料理，無論是除夕圍爐還是初二女兒們回娘家，總是讓這些兒孫們讚不絕口。然而盛宴過後，各自有出遊走春行程，留下兩個不便遠行的老人家，以及沒吃完的年菜，勤儉持家的王阿姨，看著佛跳牆、富貴圓蹄、香腸臘肉拼盤、糖醋魚</a:t>
            </a:r>
            <a:r>
              <a:rPr lang="en-US" altLang="zh-TW" sz="1500" b="1" dirty="0"/>
              <a:t>…</a:t>
            </a:r>
            <a:r>
              <a:rPr lang="zh-TW" altLang="zh-TW" sz="1500" b="1" dirty="0"/>
              <a:t>等等，只能跟先生分了好幾天把它吃完</a:t>
            </a:r>
            <a:r>
              <a:rPr lang="en-US" altLang="zh-TW" sz="1500" b="1" dirty="0" smtClean="0"/>
              <a:t>……</a:t>
            </a:r>
          </a:p>
          <a:p>
            <a:pPr marL="0" indent="360363">
              <a:lnSpc>
                <a:spcPct val="150000"/>
              </a:lnSpc>
              <a:buNone/>
            </a:pPr>
            <a:r>
              <a:rPr lang="zh-TW" altLang="zh-TW" sz="1500" b="1" dirty="0"/>
              <a:t>聽完王阿姨的敘述，看著王阿姨血脂異常報告，我嘆了口氣，指著螢幕上秀出的紅字，說道：「王阿姨，妳這次的總膽固醇還有低密度脂蛋白－就是俗稱的壞膽固醇都超標了，可能是飽和脂肪攝取太多造成的喔！」</a:t>
            </a:r>
          </a:p>
          <a:p>
            <a:pPr marL="0" indent="360363">
              <a:lnSpc>
                <a:spcPct val="150000"/>
              </a:lnSpc>
              <a:buNone/>
            </a:pPr>
            <a:r>
              <a:rPr lang="zh-TW" altLang="zh-TW" sz="1500" b="1" dirty="0"/>
              <a:t>王阿姨眉頭皺了皺，問：「甚麼是飽和脂肪啊？」我只好跟阿姨娓娓道來</a:t>
            </a:r>
            <a:r>
              <a:rPr lang="zh-TW" altLang="zh-TW" sz="1500" b="1" dirty="0" smtClean="0"/>
              <a:t>～</a:t>
            </a:r>
            <a:endParaRPr lang="en-US" altLang="zh-TW" sz="1500" b="1" dirty="0"/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1900" b="1" dirty="0" smtClean="0">
                <a:solidFill>
                  <a:schemeClr val="accent2">
                    <a:lumMod val="75000"/>
                  </a:schemeClr>
                </a:solidFill>
              </a:rPr>
              <a:t>飽和</a:t>
            </a:r>
            <a:r>
              <a:rPr lang="zh-TW" altLang="en-US" sz="1900" b="1" dirty="0">
                <a:solidFill>
                  <a:schemeClr val="accent2">
                    <a:lumMod val="75000"/>
                  </a:schemeClr>
                </a:solidFill>
              </a:rPr>
              <a:t>脂肪介紹</a:t>
            </a:r>
          </a:p>
          <a:p>
            <a:pPr marL="0" indent="360363">
              <a:lnSpc>
                <a:spcPct val="150000"/>
              </a:lnSpc>
              <a:buNone/>
            </a:pPr>
            <a:r>
              <a:rPr lang="zh-TW" altLang="en-US" sz="1500" b="1" dirty="0"/>
              <a:t>食物中的脂肪依據結構可分為兩大類，分別是飽和脂肪以及不飽和脂肪。而飽和脂肪含量高的油脂，在室溫下通常為固體狀，是</a:t>
            </a:r>
            <a:r>
              <a:rPr lang="zh-TW" altLang="en-US" sz="1500" b="1" dirty="0" smtClean="0"/>
              <a:t>一個可以快速</a:t>
            </a:r>
            <a:r>
              <a:rPr lang="zh-TW" altLang="en-US" sz="1500" b="1" dirty="0"/>
              <a:t>分辨的方式。它存在於許多</a:t>
            </a:r>
            <a:r>
              <a:rPr lang="zh-TW" altLang="en-US" sz="1500" b="1" dirty="0" smtClean="0"/>
              <a:t>食物，</a:t>
            </a:r>
            <a:r>
              <a:rPr lang="zh-TW" altLang="en-US" sz="1500" b="1" dirty="0"/>
              <a:t>動物性及植物性皆有，主要是來自於肉類與乳製品，包含：牛肉、羊肉、豬肉，含油花越多的部位，飽和脂肪越多，例如五花肉、小排、蹄膀、肉皮等部位，牛油及豬油含量更是驚人。全脂牛奶及奶油亦是含飽和脂肪高的來源，而植物性食物的飽和脂肪主要來自於椰子、椰子油、可可脂、棕櫚油以及棕櫚仁油等。</a:t>
            </a:r>
          </a:p>
          <a:p>
            <a:pPr marL="0" indent="360363">
              <a:lnSpc>
                <a:spcPct val="150000"/>
              </a:lnSpc>
              <a:buNone/>
            </a:pPr>
            <a:r>
              <a:rPr lang="zh-TW" altLang="en-US" sz="1500" b="1" dirty="0"/>
              <a:t>當我們的飲食中攝取過多飽和脂肪，則易使肝臟生成更多的膽固醇，沉積在血管壁，致血管內壁增厚、血管彈性降低，使血壓上升，增加血栓、中風、心臟病等心血管疾病的風險。</a:t>
            </a:r>
          </a:p>
          <a:p>
            <a:pPr marL="0" indent="360363">
              <a:lnSpc>
                <a:spcPct val="150000"/>
              </a:lnSpc>
              <a:buNone/>
            </a:pPr>
            <a:endParaRPr lang="zh-TW" altLang="zh-TW" sz="1400" dirty="0" smtClean="0"/>
          </a:p>
          <a:p>
            <a:pPr marL="0" indent="0">
              <a:lnSpc>
                <a:spcPct val="150000"/>
              </a:lnSpc>
              <a:buNone/>
            </a:pP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5916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584"/>
            <a:ext cx="6858000" cy="9900416"/>
          </a:xfrm>
          <a:prstGeom prst="rect">
            <a:avLst/>
          </a:prstGeom>
        </p:spPr>
      </p:pic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476672" y="1424608"/>
            <a:ext cx="5904656" cy="7424296"/>
          </a:xfrm>
        </p:spPr>
        <p:txBody>
          <a:bodyPr>
            <a:normAutofit/>
          </a:bodyPr>
          <a:lstStyle/>
          <a:p>
            <a:pPr marL="0" indent="360363">
              <a:lnSpc>
                <a:spcPct val="150000"/>
              </a:lnSpc>
              <a:buNone/>
            </a:pPr>
            <a:r>
              <a:rPr lang="zh-TW" altLang="en-US" sz="1500" b="1" dirty="0"/>
              <a:t>王阿姨聽完之後恍然大悟的說：「哎呀，難怪我這次的檢查報告這麼不好，就是因為年菜裡面有這麼多高飽和脂肪的食物，下次我一定要慎選食材，不要再誤觸地雷了！幸好我女兒回娘家的時候，送了一大箱的紅麴餅乾，紅麴不是可以降膽固醇嗎？剛好適合我現在吃！」</a:t>
            </a:r>
          </a:p>
          <a:p>
            <a:pPr marL="0" indent="360363">
              <a:lnSpc>
                <a:spcPct val="150000"/>
              </a:lnSpc>
              <a:buNone/>
            </a:pPr>
            <a:r>
              <a:rPr lang="zh-TW" altLang="en-US" sz="1500" b="1" dirty="0"/>
              <a:t>我一聽急忙著說：「王阿姨，紅麴雖然具有減少膽固醇合成的功效，但是做成餅乾，裡面可能也是潛藏了不少飽和脂肪喔！烘焙製品包含：餅乾、麵包、蛋糕、節慶常見的中西式糕餅等，在製作時常會用到高飽和脂肪的油脂，例如：奶油、酥油、棕櫚油、豬油等，增添產品的香氣與口感，如果吃多了，一樣會造成身體負擔喔！」</a:t>
            </a:r>
          </a:p>
          <a:p>
            <a:pPr marL="0" indent="360363">
              <a:lnSpc>
                <a:spcPct val="150000"/>
              </a:lnSpc>
              <a:buNone/>
            </a:pPr>
            <a:r>
              <a:rPr lang="zh-TW" altLang="en-US" sz="1500" b="1" dirty="0"/>
              <a:t>最後，不忘提醒王阿姨</a:t>
            </a:r>
            <a:r>
              <a:rPr lang="zh-TW" altLang="en-US" sz="1500" b="1" dirty="0" smtClean="0"/>
              <a:t>，可以使用去皮家禽以及魚類取代紅肉類來減少</a:t>
            </a:r>
            <a:r>
              <a:rPr lang="zh-TW" altLang="en-US" sz="1500" b="1" dirty="0"/>
              <a:t>飽和脂肪</a:t>
            </a:r>
            <a:r>
              <a:rPr lang="zh-TW" altLang="en-US" sz="1500" b="1" dirty="0" smtClean="0"/>
              <a:t>攝取，還需要增加</a:t>
            </a:r>
            <a:r>
              <a:rPr lang="zh-TW" altLang="en-US" sz="1500" b="1" dirty="0"/>
              <a:t>天然蔬果及全榖雜糧類食物攝取，維持良好的運動習慣，才能更有效的改善血脂，常保心血管暢通，維持健康的銀髮生活！</a:t>
            </a:r>
          </a:p>
          <a:p>
            <a:pPr marL="0" indent="360363">
              <a:lnSpc>
                <a:spcPct val="150000"/>
              </a:lnSpc>
              <a:buNone/>
            </a:pPr>
            <a:endParaRPr lang="zh-TW" altLang="zh-TW" sz="1400" dirty="0" smtClean="0"/>
          </a:p>
          <a:p>
            <a:pPr marL="0" indent="0">
              <a:lnSpc>
                <a:spcPct val="150000"/>
              </a:lnSpc>
              <a:buNone/>
            </a:pPr>
            <a:endParaRPr lang="zh-TW" altLang="en-US" sz="1400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71309" y="6628622"/>
            <a:ext cx="938887" cy="1220121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4">
            <a:clrChange>
              <a:clrFrom>
                <a:srgbClr val="F8FAFB"/>
              </a:clrFrom>
              <a:clrTo>
                <a:srgbClr val="F8FAFB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62750" y="6249144"/>
            <a:ext cx="1387028" cy="1599599"/>
          </a:xfrm>
          <a:prstGeom prst="rect">
            <a:avLst/>
          </a:prstGeom>
        </p:spPr>
      </p:pic>
      <p:grpSp>
        <p:nvGrpSpPr>
          <p:cNvPr id="12" name="群組 11"/>
          <p:cNvGrpSpPr/>
          <p:nvPr/>
        </p:nvGrpSpPr>
        <p:grpSpPr>
          <a:xfrm>
            <a:off x="2507760" y="6449637"/>
            <a:ext cx="563512" cy="504056"/>
            <a:chOff x="1540756" y="6321152"/>
            <a:chExt cx="563512" cy="504056"/>
          </a:xfrm>
        </p:grpSpPr>
        <p:sp>
          <p:nvSpPr>
            <p:cNvPr id="11" name="橢圓 10"/>
            <p:cNvSpPr/>
            <p:nvPr/>
          </p:nvSpPr>
          <p:spPr>
            <a:xfrm>
              <a:off x="1570484" y="6321152"/>
              <a:ext cx="504056" cy="504056"/>
            </a:xfrm>
            <a:prstGeom prst="ellipse">
              <a:avLst/>
            </a:prstGeom>
            <a:solidFill>
              <a:srgbClr val="F7D3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0" name="圖片 9"/>
            <p:cNvPicPr>
              <a:picLocks noChangeAspect="1"/>
            </p:cNvPicPr>
            <p:nvPr/>
          </p:nvPicPr>
          <p:blipFill>
            <a:blip r:embed="rId5">
              <a:clrChange>
                <a:clrFrom>
                  <a:srgbClr val="F8FAFB"/>
                </a:clrFrom>
                <a:clrTo>
                  <a:srgbClr val="F8FA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1540756" y="6321152"/>
              <a:ext cx="563512" cy="430318"/>
            </a:xfrm>
            <a:prstGeom prst="rect">
              <a:avLst/>
            </a:prstGeom>
          </p:spPr>
        </p:pic>
      </p:grpSp>
      <p:grpSp>
        <p:nvGrpSpPr>
          <p:cNvPr id="17" name="群組 16"/>
          <p:cNvGrpSpPr/>
          <p:nvPr/>
        </p:nvGrpSpPr>
        <p:grpSpPr>
          <a:xfrm>
            <a:off x="3870211" y="6048766"/>
            <a:ext cx="504056" cy="504056"/>
            <a:chOff x="4255944" y="6947282"/>
            <a:chExt cx="504056" cy="504056"/>
          </a:xfrm>
        </p:grpSpPr>
        <p:sp>
          <p:nvSpPr>
            <p:cNvPr id="14" name="橢圓 13"/>
            <p:cNvSpPr/>
            <p:nvPr/>
          </p:nvSpPr>
          <p:spPr>
            <a:xfrm>
              <a:off x="4255944" y="6947282"/>
              <a:ext cx="504056" cy="504056"/>
            </a:xfrm>
            <a:prstGeom prst="ellipse">
              <a:avLst/>
            </a:prstGeom>
            <a:solidFill>
              <a:srgbClr val="F7D3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6" name="圖片 15"/>
            <p:cNvPicPr>
              <a:picLocks noChangeAspect="1"/>
            </p:cNvPicPr>
            <p:nvPr/>
          </p:nvPicPr>
          <p:blipFill>
            <a:blip r:embed="rId6">
              <a:clrChange>
                <a:clrFrom>
                  <a:srgbClr val="F8FAFB"/>
                </a:clrFrom>
                <a:clrTo>
                  <a:srgbClr val="F8FA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295929" y="6985862"/>
              <a:ext cx="454546" cy="407846"/>
            </a:xfrm>
            <a:prstGeom prst="rect">
              <a:avLst/>
            </a:prstGeom>
          </p:spPr>
        </p:pic>
      </p:grpSp>
      <p:grpSp>
        <p:nvGrpSpPr>
          <p:cNvPr id="22" name="群組 21"/>
          <p:cNvGrpSpPr/>
          <p:nvPr/>
        </p:nvGrpSpPr>
        <p:grpSpPr>
          <a:xfrm>
            <a:off x="4469602" y="6019397"/>
            <a:ext cx="504056" cy="533425"/>
            <a:chOff x="3697064" y="6917913"/>
            <a:chExt cx="504056" cy="533425"/>
          </a:xfrm>
        </p:grpSpPr>
        <p:sp>
          <p:nvSpPr>
            <p:cNvPr id="20" name="橢圓 19"/>
            <p:cNvSpPr/>
            <p:nvPr/>
          </p:nvSpPr>
          <p:spPr>
            <a:xfrm>
              <a:off x="3697064" y="6947282"/>
              <a:ext cx="504056" cy="504056"/>
            </a:xfrm>
            <a:prstGeom prst="ellipse">
              <a:avLst/>
            </a:prstGeom>
            <a:solidFill>
              <a:srgbClr val="F7D3D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pic>
          <p:nvPicPr>
            <p:cNvPr id="18" name="圖片 17"/>
            <p:cNvPicPr>
              <a:picLocks noChangeAspect="1"/>
            </p:cNvPicPr>
            <p:nvPr/>
          </p:nvPicPr>
          <p:blipFill>
            <a:blip r:embed="rId7">
              <a:clrChange>
                <a:clrFrom>
                  <a:srgbClr val="F8FAFB"/>
                </a:clrFrom>
                <a:clrTo>
                  <a:srgbClr val="F8FAFB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3755995" y="6917913"/>
              <a:ext cx="433702" cy="516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2712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4505</TotalTime>
  <Words>642</Words>
  <Application>Microsoft Office PowerPoint</Application>
  <PresentationFormat>A4 紙張 (210x297 公釐)</PresentationFormat>
  <Paragraphs>10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Tw Cen MT</vt:lpstr>
      <vt:lpstr>微軟正黑體</vt:lpstr>
      <vt:lpstr>新細明體</vt:lpstr>
      <vt:lpstr>Arial</vt:lpstr>
      <vt:lpstr>Calibri</vt:lpstr>
      <vt:lpstr>Times New Roman</vt:lpstr>
      <vt:lpstr>Office 佈景主題</vt:lpstr>
      <vt:lpstr>遠離飽和油，血管保暢通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eray</dc:creator>
  <cp:lastModifiedBy>VGH00</cp:lastModifiedBy>
  <cp:revision>436</cp:revision>
  <dcterms:created xsi:type="dcterms:W3CDTF">2017-01-15T07:51:45Z</dcterms:created>
  <dcterms:modified xsi:type="dcterms:W3CDTF">2023-04-11T01:23:23Z</dcterms:modified>
</cp:coreProperties>
</file>